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8" r:id="rId4"/>
    <p:sldId id="279" r:id="rId5"/>
    <p:sldId id="280" r:id="rId6"/>
    <p:sldId id="273" r:id="rId7"/>
    <p:sldId id="285" r:id="rId8"/>
    <p:sldId id="286" r:id="rId9"/>
    <p:sldId id="287" r:id="rId10"/>
    <p:sldId id="288" r:id="rId11"/>
    <p:sldId id="290" r:id="rId12"/>
    <p:sldId id="274" r:id="rId13"/>
    <p:sldId id="275" r:id="rId14"/>
    <p:sldId id="291" r:id="rId15"/>
    <p:sldId id="292" r:id="rId16"/>
    <p:sldId id="293" r:id="rId17"/>
    <p:sldId id="294" r:id="rId18"/>
    <p:sldId id="258" r:id="rId19"/>
    <p:sldId id="269" r:id="rId20"/>
    <p:sldId id="259" r:id="rId21"/>
    <p:sldId id="283" r:id="rId22"/>
    <p:sldId id="284" r:id="rId23"/>
    <p:sldId id="268" r:id="rId24"/>
    <p:sldId id="270" r:id="rId25"/>
    <p:sldId id="260" r:id="rId26"/>
    <p:sldId id="262" r:id="rId27"/>
    <p:sldId id="263" r:id="rId28"/>
    <p:sldId id="276" r:id="rId29"/>
    <p:sldId id="289" r:id="rId30"/>
    <p:sldId id="277" r:id="rId31"/>
    <p:sldId id="264" r:id="rId32"/>
    <p:sldId id="271" r:id="rId33"/>
    <p:sldId id="281" r:id="rId34"/>
    <p:sldId id="282" r:id="rId35"/>
    <p:sldId id="27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A05-C833-4A0A-AD73-9AD880A7B9C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BA5B-0A39-4A5D-A46F-6BB64108D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A05-C833-4A0A-AD73-9AD880A7B9C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BA5B-0A39-4A5D-A46F-6BB64108D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A05-C833-4A0A-AD73-9AD880A7B9C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BA5B-0A39-4A5D-A46F-6BB64108D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A05-C833-4A0A-AD73-9AD880A7B9C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BA5B-0A39-4A5D-A46F-6BB64108D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A05-C833-4A0A-AD73-9AD880A7B9C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BA5B-0A39-4A5D-A46F-6BB64108D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A05-C833-4A0A-AD73-9AD880A7B9C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BA5B-0A39-4A5D-A46F-6BB64108D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A05-C833-4A0A-AD73-9AD880A7B9C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BA5B-0A39-4A5D-A46F-6BB64108D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A05-C833-4A0A-AD73-9AD880A7B9C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BA5B-0A39-4A5D-A46F-6BB64108D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A05-C833-4A0A-AD73-9AD880A7B9C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BA5B-0A39-4A5D-A46F-6BB64108D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A05-C833-4A0A-AD73-9AD880A7B9C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BA5B-0A39-4A5D-A46F-6BB64108D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A05-C833-4A0A-AD73-9AD880A7B9C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E9BA5B-0A39-4A5D-A46F-6BB64108D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A6A05-C833-4A0A-AD73-9AD880A7B9C2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E9BA5B-0A39-4A5D-A46F-6BB64108DC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A4%D0%B0%D0%B9%D0%BB:Polyurethanepolymer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37147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ПРОИЗВОДСТВО НА ОСНОВЕ ПОЛИУРЕТАНА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Первичные </a:t>
            </a:r>
            <a:r>
              <a:rPr lang="ru-RU" dirty="0"/>
              <a:t>продукты присоединения </a:t>
            </a:r>
            <a:r>
              <a:rPr lang="ru-RU" dirty="0" err="1"/>
              <a:t>изоцианатов</a:t>
            </a:r>
            <a:r>
              <a:rPr lang="ru-RU" dirty="0"/>
              <a:t> к </a:t>
            </a:r>
            <a:r>
              <a:rPr lang="ru-RU" dirty="0" err="1"/>
              <a:t>олигоэфирам</a:t>
            </a:r>
            <a:r>
              <a:rPr lang="ru-RU" dirty="0"/>
              <a:t> имеют в мочевинных, уретановых, амидных и других группах реакционно-способные атомы водорода, которые при повышенных температурах взаимодействуют с </a:t>
            </a:r>
            <a:r>
              <a:rPr lang="ru-RU" dirty="0" err="1"/>
              <a:t>изоцианатами</a:t>
            </a:r>
            <a:r>
              <a:rPr lang="ru-RU" dirty="0"/>
              <a:t> с образованием новых групп:</a:t>
            </a:r>
          </a:p>
          <a:p>
            <a:endParaRPr lang="ru-RU" dirty="0"/>
          </a:p>
        </p:txBody>
      </p:sp>
      <p:pic>
        <p:nvPicPr>
          <p:cNvPr id="4" name="Рисунок 3" descr="http://www.proppu.ru/images/sint/index_sub_clip_image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809" y="2636911"/>
            <a:ext cx="7861110" cy="418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540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20796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Получение полиуретана поликонденсационным методом, способ </a:t>
            </a:r>
            <a:r>
              <a:rPr lang="ru-RU" sz="3200" dirty="0"/>
              <a:t>основанный на </a:t>
            </a:r>
            <a:r>
              <a:rPr lang="ru-RU" sz="3200" dirty="0" err="1"/>
              <a:t>сополимеризации</a:t>
            </a:r>
            <a:r>
              <a:rPr lang="ru-RU" sz="3200" dirty="0"/>
              <a:t> </a:t>
            </a:r>
            <a:r>
              <a:rPr lang="ru-RU" sz="3200" dirty="0" err="1"/>
              <a:t>азиридинов</a:t>
            </a:r>
            <a:r>
              <a:rPr lang="ru-RU" sz="3200" dirty="0"/>
              <a:t> с диоксидом </a:t>
            </a:r>
            <a:r>
              <a:rPr lang="ru-RU" sz="3200" dirty="0" smtClean="0"/>
              <a:t>углерода:</a:t>
            </a:r>
            <a:endParaRPr lang="ru-RU" sz="3200" dirty="0"/>
          </a:p>
          <a:p>
            <a:endParaRPr lang="ru-RU" dirty="0"/>
          </a:p>
        </p:txBody>
      </p:sp>
      <p:pic>
        <p:nvPicPr>
          <p:cNvPr id="4" name="Рисунок 3" descr="http://www.proppu.ru/images/sint/index_sub_clip_image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97288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72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260648"/>
            <a:ext cx="8871045" cy="6508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Полиуретаны получают взаимодействием соединений, содержащих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изоцианатные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группы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и полифункциональными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гидроксилсодержащими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производными.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изоцианатов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используются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толуилендиизоцианаты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(2,4- и 2,6-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изомеры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их смесь в соотношении 65:35),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4,4'-дифенилметандиизоцианат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1,5-нафтилен-,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гекса-метилендиизоцианаты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полиизоцианаты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трифенилметан-триизоцианат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биуретизоцианат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изоциануратизоцианаты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2,4-толуилендиизоцианата, блокированные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изоцианаты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Строение исходного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изоцианата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определяет скорость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уретанообразования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прочностные показатели, световую и радиационную стойкость, а также жёсткость полиуретанов.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21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-1"/>
            <a:ext cx="8784976" cy="668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Гидроксилсодержащими компонентами являются:</a:t>
            </a:r>
          </a:p>
          <a:p>
            <a:pPr marL="0" lv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лигогликоли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продукты гомо- 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сополимеризации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Тетрагидрофурана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пропилен- 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этиленоксидов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дивинила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изопрена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lv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C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ложные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полиэфиры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 концевыми группами ОН — линейные продукты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поликонденсации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адипиновой, фталевой и других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дикарбоновых кислот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этилен-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пропилен-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бутилен- или другими низкомолекулярным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гликолями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lv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азветвленные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продукты поликонденсации перечисленных кислот и гликолей с добавкой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триолов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глицерина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триметилол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-пропана), продукты полимеризации ε-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капролактона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417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648" y="11218"/>
            <a:ext cx="9130352" cy="67301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было отмечено, полиуретаны в зависимости от химического строения исходных компонентов могут содержать различные группы. К этим группам следует отнести углеводородную (–СН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–),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простую эфирную (–О–), сложно-эфирную (–СОО–), ароматическую (–СН–), амидную (–СОNН–), уретановую (–ОСОNН–), которые отличаются степенью полярности, а следовательно, и прочностью образованных ими физических связей. Прочность этих связей определяется энергией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когезии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величина которой для перечисленных групп приведена ниже.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894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745651"/>
              </p:ext>
            </p:extLst>
          </p:nvPr>
        </p:nvGraphicFramePr>
        <p:xfrm>
          <a:off x="2699792" y="14988"/>
          <a:ext cx="4492734" cy="6629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690"/>
                <a:gridCol w="2397044"/>
              </a:tblGrid>
              <a:tr h="3079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</a:rPr>
                        <a:t>Группа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Энергия </a:t>
                      </a:r>
                      <a:r>
                        <a:rPr lang="ru-RU" sz="2800" dirty="0" err="1">
                          <a:effectLst/>
                        </a:rPr>
                        <a:t>когезии</a:t>
                      </a:r>
                      <a:r>
                        <a:rPr lang="ru-RU" sz="2800" dirty="0">
                          <a:effectLst/>
                        </a:rPr>
                        <a:t>, </a:t>
                      </a:r>
                      <a:br>
                        <a:rPr lang="ru-RU" sz="2800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кДж/моль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577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/>
                        </a:rPr>
                        <a:t>–СН–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2,85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</a:tr>
              <a:tr h="554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</a:rPr>
                        <a:t>–О–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4,19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</a:tr>
              <a:tr h="554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</a:rPr>
                        <a:t>–СОО–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12,15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</a:tr>
              <a:tr h="554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</a:rPr>
                        <a:t>–СН–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16,34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</a:tr>
              <a:tr h="554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</a:rPr>
                        <a:t>–СОNН–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35,61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</a:tr>
              <a:tr h="554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</a:rPr>
                        <a:t>–ОСОNН–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36,62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27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1"/>
            <a:ext cx="8784976" cy="6707249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Как видно, сильные межмолекулярные связи могут возникать при наличии в полимерах уретановых и амидных групп. Наличие ароматических и сложноэфирных групп способствует возникновению между макромолекулами достаточно сильных физических связей. </a:t>
            </a:r>
          </a:p>
          <a:p>
            <a:r>
              <a:rPr lang="ru-RU" sz="2800" dirty="0"/>
              <a:t>Вместе с тем, нельзя недооценивать и роль слабых (ван-дер-ваальсовых) связей, роль которых особенно велика при отсутствии или малой концентрации сильнополярных функциональных групп. Естественно, что наличие в цепи только полярных групп еще не обеспечивает возникновения межмолекулярных физических связей с максимально возможной степенью интенсивности.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1951630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421"/>
            <a:ext cx="8229600" cy="6147179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аличие </a:t>
            </a:r>
            <a:r>
              <a:rPr lang="ru-RU" dirty="0"/>
              <a:t>в уретановых группах активного атома водорода, </a:t>
            </a:r>
            <a:r>
              <a:rPr lang="ru-RU" dirty="0" smtClean="0"/>
              <a:t>способствует </a:t>
            </a:r>
            <a:r>
              <a:rPr lang="ru-RU" dirty="0"/>
              <a:t>играть роль донора и </a:t>
            </a:r>
            <a:r>
              <a:rPr lang="ru-RU" dirty="0" smtClean="0"/>
              <a:t>участвует </a:t>
            </a:r>
            <a:r>
              <a:rPr lang="ru-RU" dirty="0"/>
              <a:t>в образовании водородных связей (Н-связей). В полиуретанах следует выделить три основных типа Н-связей:</a:t>
            </a:r>
          </a:p>
        </p:txBody>
      </p:sp>
      <p:pic>
        <p:nvPicPr>
          <p:cNvPr id="4" name="Рисунок 3" descr="http://www.proppu.ru/images/sint/index_sub_clip_image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132856"/>
            <a:ext cx="8047230" cy="409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20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История возникновения полиуретанов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началась в 30-е годы, когда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Карозерс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(США) провел исследования по синтезу полиамидов. На основании этих исследований в концерне "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Farbenindustrie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" (Германия) начались работы по созданию полимерных материалов, подобных полиамидам. В 1937 году всемирно известный ученый Байер с сотрудниками синтезировали полиуретановые эластомеры взаимодействием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диизоцианатов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с различными гидроксилсодержащими соединениями. Затем на основе этих композиций они получили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пенополиуретаны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 Работы того периода преследовали цель заменить полиуретанами такие стратегические материалы, как натуральный каучук, сталь, пробку. С того времени эта область химии полимеров развивалась бурными темпами.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Свойства полиуретанов: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Механические свойства полиуретанов изменяются в очень широких пределах и зависят от природы и длины участков цепи между уретановыми группами, структуры цепей (линейная или сетчатая), молекулярной массы и степени кристалличности. Полиуретаны могут быть вязкими жидкостями или являться твердыми веществами в аморфном или кристаллическом состоянии. Их свойства варьируются от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высокоэластичных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мягких резин до жестких пластиков.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Полиуретаны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 — гетероцепные полимеры, макромолекула которых содержит незамещённую и/или замещённую уретановую группу —N(R)—C(O)O—, где R = 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H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 алкил,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арил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 или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ацил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 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www.pslc.ws/russian/images/ureth0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74" y="2708919"/>
            <a:ext cx="8679976" cy="328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6632"/>
            <a:ext cx="8115328" cy="63127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Применение полиуретана: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 строительство (сэндвич-панели, напыляемая изоляция,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термоклинкерные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панели);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 ПУ изоляция холодильников, водонагревателей;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 ПУ изоляция трубопроводов;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 мебельная промышленность;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 автомобилестроение;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 обувная промышленность.</a:t>
            </a:r>
          </a:p>
          <a:p>
            <a:endParaRPr lang="ru-RU" sz="2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005_Casa_St_Quat_tif_102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929198"/>
            <a:ext cx="255979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ercedes-SLK_eps_102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7" y="4894130"/>
            <a:ext cx="2352220" cy="197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hair_elastogra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3429000"/>
            <a:ext cx="277052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hoe_Elastogra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1556792"/>
            <a:ext cx="27718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8828" cy="6135960"/>
          </a:xfrm>
        </p:spPr>
        <p:txBody>
          <a:bodyPr>
            <a:normAutofit/>
          </a:bodyPr>
          <a:lstStyle/>
          <a:p>
            <a:r>
              <a:rPr lang="ru-RU" b="1" dirty="0"/>
              <a:t>Полиуретаны</a:t>
            </a:r>
            <a:r>
              <a:rPr lang="ru-RU" dirty="0"/>
              <a:t> вытеснили и резину, и металл в ряде деталей, использующихся в современном автомобиле, и здесь главными преимуществами, которые привлекли конструкторов, оказались высокое сопротивление </a:t>
            </a:r>
            <a:r>
              <a:rPr lang="ru-RU" b="1" dirty="0"/>
              <a:t>полиуретанов</a:t>
            </a:r>
            <a:r>
              <a:rPr lang="ru-RU" dirty="0"/>
              <a:t> износу и истиранию в сочетании со стойкостью к маслам и топливам. Большую роль сыграли и два других фактора: более низкая в некоторых случаях стоимость детали, сделанной из </a:t>
            </a:r>
            <a:r>
              <a:rPr lang="ru-RU" b="1" dirty="0"/>
              <a:t>полиуретана</a:t>
            </a:r>
            <a:r>
              <a:rPr lang="ru-RU" dirty="0"/>
              <a:t>, и снижение уровня шума, вызываемого вибрацией.</a:t>
            </a:r>
            <a:br>
              <a:rPr lang="ru-RU" dirty="0"/>
            </a:br>
            <a:r>
              <a:rPr lang="ru-RU" b="1" dirty="0"/>
              <a:t>Полиуретаны</a:t>
            </a:r>
            <a:r>
              <a:rPr lang="ru-RU" dirty="0"/>
              <a:t> настолько широко используются для производства самых различных валков и роликов, что ограничивается лишь несколькими примерами.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743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komp-pol.perm.ru/images/stories/8aa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483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3961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Автомобилестроение: эластичные,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полужесткие пены интегральные пены 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Полный спектр полиуретановых систем, соответствующих высоким требованиям этого сектора экономики. Результат применения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блес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тящий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: крыша, отделанная превосходным звукоизоляционным материалом, легкий,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вибростойкий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руль, эргономичные сиденья с пеной различной плотности и жесткости, огромное количество элементов автомобильного интерьера.</a:t>
            </a:r>
          </a:p>
          <a:p>
            <a:endParaRPr lang="ru-RU" dirty="0"/>
          </a:p>
        </p:txBody>
      </p:sp>
      <p:pic>
        <p:nvPicPr>
          <p:cNvPr id="4" name="Рисунок 3" descr="Mercedes-SLK_eps_102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4857736"/>
            <a:ext cx="25557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307" y="404664"/>
            <a:ext cx="8427493" cy="6096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Пенополиуретаны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в обувной промышленности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Полиуретановые подошвы из наших материалов применяются в температурном диапазоне от -30 до +50 градусов Цельсия. Подошву из полиуретана отличает малый вес (в два раза легче резины) и высокие механические показатели (невосприимчивость к многократным изгибам и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неистираемость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морозостойкость и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антискольжение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длительное хранение).</a:t>
            </a:r>
          </a:p>
          <a:p>
            <a:pPr>
              <a:buNone/>
            </a:pPr>
            <a:endParaRPr lang="ru-RU" sz="32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shoe_Elastogra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2436" y="-171400"/>
            <a:ext cx="2214546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оже производство полиурета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975" y="1785926"/>
            <a:ext cx="7004049" cy="4857784"/>
          </a:xfrm>
        </p:spPr>
      </p:pic>
      <p:sp>
        <p:nvSpPr>
          <p:cNvPr id="6" name="Прямоугольник 5"/>
          <p:cNvSpPr/>
          <p:nvPr/>
        </p:nvSpPr>
        <p:spPr>
          <a:xfrm>
            <a:off x="1071538" y="0"/>
            <a:ext cx="64530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Производство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полиуретана</a:t>
            </a:r>
            <a:endParaRPr lang="ru-RU" sz="5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Технология производства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пенополиуретана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Сам процесс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произодства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ППУ предусматривает смешение жидких компонентов –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изоцианата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и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полиола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в нужных порциях. В ходе реакции происходит вспенивание и увеличение в объеме полученной смеси после чего она отвердевает.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Технология производства ППУ подразумевает соблюдение нескольких параметров. Это температура компонентов и окружающей среды, соотношение компонента А (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полиольный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 и компонента В (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изоцианатный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). Немаловажным моментом в производстве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пенополиуретана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является качественное смешение компонентов.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А\Desktop\-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42852"/>
            <a:ext cx="2214578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Температура влияет на производство ППУ достаточно сильно. При пониженной температуре не только увеличивается расход сырья, но и увеличение брака на выходе. От качественного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перемеса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компонентов при производстве ППУ зависит однородность самого ППУ на выходе, отсутствие воздушных полостей и уплотнений.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А\Desktop\t0285_i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2843472"/>
            <a:ext cx="5544616" cy="389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16633"/>
            <a:ext cx="8691533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Износостойкость </a:t>
            </a:r>
            <a:r>
              <a:rPr lang="ru-RU" b="1" dirty="0"/>
              <a:t>полиуретана</a:t>
            </a:r>
            <a:r>
              <a:rPr lang="ru-RU" dirty="0"/>
              <a:t> </a:t>
            </a:r>
            <a:r>
              <a:rPr lang="ru-RU" b="1" dirty="0"/>
              <a:t>не меняется. </a:t>
            </a:r>
            <a:r>
              <a:rPr lang="ru-RU" dirty="0"/>
              <a:t>Изделия из </a:t>
            </a:r>
            <a:r>
              <a:rPr lang="ru-RU" b="1" dirty="0"/>
              <a:t>полиуретана</a:t>
            </a:r>
            <a:r>
              <a:rPr lang="ru-RU" dirty="0"/>
              <a:t> прекрасно переносят воздействие резких атмосферных изменений, ударопрочны, долговечны в промышленной эксплуатации и обладают свойствами, которые недостижимы для обычных резин: </a:t>
            </a:r>
            <a:br>
              <a:rPr lang="ru-RU" dirty="0"/>
            </a:br>
            <a:r>
              <a:rPr lang="ru-RU" dirty="0"/>
              <a:t>• эластичность (относительное удлинение при разрыве в 2 раза больше, чем у резины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низкая </a:t>
            </a:r>
            <a:r>
              <a:rPr lang="ru-RU" dirty="0" err="1"/>
              <a:t>истираемость</a:t>
            </a:r>
            <a:r>
              <a:rPr lang="ru-RU" dirty="0"/>
              <a:t> (условная износостойкость в 3 раза выше, чем у резины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высокая прочность (превышает прочность резины в 2,5 раза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высокое сопротивление </a:t>
            </a:r>
            <a:r>
              <a:rPr lang="ru-RU" dirty="0" err="1"/>
              <a:t>раздиру</a:t>
            </a:r>
            <a:r>
              <a:rPr lang="ru-RU" dirty="0"/>
              <a:t> и многократным деформациям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возможность работы при высоком давлении (до 105 МПа)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613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catalysis.ru/upload/medialibrary/37e/diiryjcnulyyrgocldsbkx%20ajyr-6-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9" y="5234"/>
            <a:ext cx="472637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osvtech.ru/images/stories/main_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012" y="4237115"/>
            <a:ext cx="4278004" cy="254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014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7" y="260648"/>
            <a:ext cx="8427493" cy="606395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В макромолекулах полиуретанов также могут содержаться простые и сложноэфирные функциональные группы, мочевинная, амидная группы и некоторые другие функциональные группы, определяющие комплекс свойств этих полимеров. 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Полиуретаны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относятся к синтетическим эластомерам и нашли широкое применение в промышленности благодаря широкому диапазону прочностных характеристик. Используются в качестве заменителей резины при производстве изделий, работающих в агрессивных средах, в условиях больших знакопеременных нагрузок и температур. Диапазон рабочих температур — от −60° С до +80°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940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кислотостойкость</a:t>
            </a:r>
            <a:r>
              <a:rPr lang="ru-RU" dirty="0"/>
              <a:t> и стойкость ко многим растворителям </a:t>
            </a:r>
          </a:p>
          <a:p>
            <a:pPr marL="0" indent="0">
              <a:buNone/>
            </a:pPr>
            <a:r>
              <a:rPr lang="ru-RU" dirty="0"/>
              <a:t>• повышенная твердость (до 98 единиц </a:t>
            </a:r>
            <a:r>
              <a:rPr lang="ru-RU" dirty="0" err="1"/>
              <a:t>Шора</a:t>
            </a:r>
            <a:r>
              <a:rPr lang="ru-RU" dirty="0"/>
              <a:t>) </a:t>
            </a:r>
          </a:p>
          <a:p>
            <a:pPr marL="0" indent="0">
              <a:buNone/>
            </a:pPr>
            <a:r>
              <a:rPr lang="ru-RU" dirty="0"/>
              <a:t>• температурный интервал от -50°С до +80°С (при введении специальных добавок верхний предел рабочей температуры может быть увеличен до +120°С) </a:t>
            </a:r>
          </a:p>
          <a:p>
            <a:pPr marL="0" indent="0">
              <a:buNone/>
            </a:pPr>
            <a:r>
              <a:rPr lang="ru-RU" dirty="0"/>
              <a:t>• стойкость к микроорганизмам и плесени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вибростойкость</a:t>
            </a:r>
            <a:r>
              <a:rPr lang="ru-RU" dirty="0"/>
              <a:t> и </a:t>
            </a:r>
            <a:r>
              <a:rPr lang="ru-RU" dirty="0" err="1"/>
              <a:t>маслобензостойкость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• упругость при низких температурах</a:t>
            </a:r>
          </a:p>
          <a:p>
            <a:pPr marL="0" indent="0">
              <a:buNone/>
            </a:pPr>
            <a:r>
              <a:rPr lang="ru-RU" dirty="0"/>
              <a:t> • высокие диэлектрические свойства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озоностойкость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• водостойкость.</a:t>
            </a:r>
          </a:p>
          <a:p>
            <a:endParaRPr lang="ru-RU" dirty="0"/>
          </a:p>
        </p:txBody>
      </p:sp>
      <p:pic>
        <p:nvPicPr>
          <p:cNvPr id="4" name="Рисунок 3" descr="Лист полиуретановый на стальной основ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5" y="4581128"/>
            <a:ext cx="3246220" cy="226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536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catalog-mebel.ru/images/material/oregon/oregon2_f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63" y="27756"/>
            <a:ext cx="5940425" cy="409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ермопластичный полиуретан - H1 Seri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324" y="257175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6192688" cy="6480720"/>
          </a:xfrm>
        </p:spPr>
        <p:txBody>
          <a:bodyPr>
            <a:norm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Преимущества систем напыляемых </a:t>
            </a:r>
            <a:r>
              <a:rPr lang="ru-RU" sz="2400" b="1" dirty="0" err="1" smtClean="0"/>
              <a:t>изоциануратов</a:t>
            </a:r>
            <a:r>
              <a:rPr lang="ru-RU" sz="2400" b="1" dirty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  По сравнению с другими изоляционными системами обладает пониженной горючестью</a:t>
            </a:r>
            <a:br>
              <a:rPr lang="ru-RU" sz="2400" dirty="0"/>
            </a:br>
            <a:r>
              <a:rPr lang="ru-RU" sz="2400" dirty="0"/>
              <a:t>•  Наносится  в широком диапазоне рабочих температур поверхности: +10 -  +40 С</a:t>
            </a:r>
            <a:br>
              <a:rPr lang="ru-RU" sz="2400" dirty="0"/>
            </a:br>
            <a:r>
              <a:rPr lang="ru-RU" sz="2400" dirty="0"/>
              <a:t>•  Подлежит ремонту </a:t>
            </a:r>
            <a:br>
              <a:rPr lang="ru-RU" sz="2400" dirty="0"/>
            </a:br>
            <a:r>
              <a:rPr lang="ru-RU" sz="2400" dirty="0"/>
              <a:t>•  Обладает повышенной адгезией к разным типам поверхностей</a:t>
            </a:r>
            <a:br>
              <a:rPr lang="ru-RU" sz="2400" dirty="0"/>
            </a:br>
            <a:r>
              <a:rPr lang="ru-RU" sz="2400" dirty="0"/>
              <a:t>•  Используется как для ремонта старых, так и новых зданий, сооружений, промышленных объектов </a:t>
            </a:r>
            <a:br>
              <a:rPr lang="ru-RU" sz="2400" dirty="0"/>
            </a:br>
            <a:r>
              <a:rPr lang="ru-RU" sz="2400" dirty="0"/>
              <a:t>•  Готовая теплоизоляция получается монолитная и бесшовная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Теплоизоляционные напыляемые PIR-пенопласты Extrafoa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30311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elltec.ru/files/uploads/images/RTI/polyuretan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24" y="24991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elltec.ru/files/uploads/images/RTI/polyuretan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2819400"/>
            <a:ext cx="5143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лиуретан листовой в рулонах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26" y="3573016"/>
            <a:ext cx="3684378" cy="331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208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liyretan.himsite.ru/_/poliyretan/1/img_36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998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9" y="2714620"/>
            <a:ext cx="79296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Спасибо за внимание!!!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207968"/>
          </a:xfrm>
        </p:spPr>
        <p:txBody>
          <a:bodyPr/>
          <a:lstStyle/>
          <a:p>
            <a:r>
              <a:rPr lang="ru-RU" b="1" dirty="0"/>
              <a:t>Конечно же, полиуретаны называются полиуретанами потому, что в их основных цепях присутствуют </a:t>
            </a:r>
            <a:r>
              <a:rPr lang="ru-RU" b="1" i="1" dirty="0"/>
              <a:t>уретановые</a:t>
            </a:r>
            <a:r>
              <a:rPr lang="ru-RU" b="1" dirty="0"/>
              <a:t> связи.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pslc.ws/russian/images/ureth0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7128792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88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188640"/>
            <a:ext cx="8927314" cy="6135960"/>
          </a:xfrm>
        </p:spPr>
        <p:txBody>
          <a:bodyPr/>
          <a:lstStyle/>
          <a:p>
            <a:r>
              <a:rPr lang="ru-RU" b="1" dirty="0"/>
              <a:t>На рисунке показан простой полиуретан, но полиуретаном может быть любой полимер, содержащий уретановые связи в своей основной цепи. Существуют также и более замысловато устроенные полиуретаны, например: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pslc.ws/russian/images/ureth0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85" y="2762250"/>
            <a:ext cx="8488907" cy="327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73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0" y="116632"/>
            <a:ext cx="8529849" cy="23042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Образование полиуретанового полимера путём реакции между </a:t>
            </a:r>
            <a:r>
              <a:rPr lang="ru-RU" b="1" dirty="0" err="1"/>
              <a:t>диизоцианатом</a:t>
            </a:r>
            <a:r>
              <a:rPr lang="ru-RU" b="1" dirty="0"/>
              <a:t> и </a:t>
            </a:r>
            <a:r>
              <a:rPr lang="ru-RU" b="1" dirty="0" err="1"/>
              <a:t>полиолом</a:t>
            </a:r>
            <a:endParaRPr lang="ru-RU" dirty="0"/>
          </a:p>
        </p:txBody>
      </p:sp>
      <p:pic>
        <p:nvPicPr>
          <p:cNvPr id="4" name="Рисунок 3" descr="polyurethane polymer">
            <a:hlinkClick r:id="rId2" tooltip="&quot;polyurethane polymer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9" y="2564904"/>
            <a:ext cx="8529849" cy="203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лиурета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597326"/>
            <a:ext cx="2339753" cy="216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09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/>
          <a:lstStyle/>
          <a:p>
            <a:r>
              <a:rPr lang="ru-RU" dirty="0"/>
              <a:t>Менее распространен синтез полиуретанов из </a:t>
            </a:r>
            <a:r>
              <a:rPr lang="ru-RU" dirty="0" err="1"/>
              <a:t>биохлорформиатов</a:t>
            </a:r>
            <a:r>
              <a:rPr lang="ru-RU" dirty="0"/>
              <a:t> гликолей (низкомолекулярных или олигомерных) и диаминов:</a:t>
            </a:r>
          </a:p>
          <a:p>
            <a:endParaRPr lang="ru-RU" dirty="0"/>
          </a:p>
        </p:txBody>
      </p:sp>
      <p:pic>
        <p:nvPicPr>
          <p:cNvPr id="4" name="Рисунок 3" descr="4006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556792"/>
            <a:ext cx="8048659" cy="143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42900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R-</a:t>
            </a:r>
            <a:r>
              <a:rPr lang="ru-RU" sz="2400" dirty="0" err="1"/>
              <a:t>алкилен</a:t>
            </a:r>
            <a:r>
              <a:rPr lang="ru-RU" sz="2400" dirty="0"/>
              <a:t>, остаток олигомера; R'-</a:t>
            </a:r>
            <a:r>
              <a:rPr lang="ru-RU" sz="2400" dirty="0" err="1"/>
              <a:t>алкилен</a:t>
            </a:r>
            <a:r>
              <a:rPr lang="ru-RU" sz="2400" dirty="0"/>
              <a:t>, </a:t>
            </a:r>
            <a:r>
              <a:rPr lang="ru-RU" sz="2400" dirty="0" err="1"/>
              <a:t>арилен</a:t>
            </a:r>
            <a:r>
              <a:rPr lang="ru-RU" sz="2400" dirty="0"/>
              <a:t> Скорость р-</a:t>
            </a:r>
            <a:r>
              <a:rPr lang="ru-RU" sz="2400" dirty="0" err="1"/>
              <a:t>ции</a:t>
            </a:r>
            <a:r>
              <a:rPr lang="ru-RU" sz="2400" dirty="0"/>
              <a:t> высока; однако из-за выделения НС1 и необходимости применения акцепторов для его связывания широкое </a:t>
            </a:r>
            <a:r>
              <a:rPr lang="ru-RU" sz="2400" dirty="0" err="1"/>
              <a:t>практич</a:t>
            </a:r>
            <a:r>
              <a:rPr lang="ru-RU" sz="2400" dirty="0"/>
              <a:t>. применение этого способа ограничено. Этим способом получают N-замещенные полиуретаны (напр., из пиперазина), отличающиеся более высокой тепло- и морозостойкостью, чем их незамещенные аналоги.</a:t>
            </a:r>
          </a:p>
        </p:txBody>
      </p:sp>
    </p:spTree>
    <p:extLst>
      <p:ext uri="{BB962C8B-B14F-4D97-AF65-F5344CB8AC3E}">
        <p14:creationId xmlns:p14="http://schemas.microsoft.com/office/powerpoint/2010/main" val="395664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Замещенные полиуретаны могут быть получены также </a:t>
            </a:r>
            <a:r>
              <a:rPr lang="ru-RU" sz="2800" dirty="0" err="1" smtClean="0"/>
              <a:t>ацетилированием</a:t>
            </a:r>
            <a:r>
              <a:rPr lang="ru-RU" sz="2800" dirty="0" smtClean="0"/>
              <a:t> </a:t>
            </a:r>
            <a:r>
              <a:rPr lang="ru-RU" sz="2800" dirty="0"/>
              <a:t>незамещенных линейных полиуретанов уксусным ангидридом в р-ре (кат.-хлорная </a:t>
            </a:r>
            <a:r>
              <a:rPr lang="ru-RU" sz="2800" dirty="0" smtClean="0"/>
              <a:t>к-та</a:t>
            </a:r>
            <a:r>
              <a:rPr lang="ru-RU" sz="2800" dirty="0"/>
              <a:t>):</a:t>
            </a:r>
          </a:p>
          <a:p>
            <a:endParaRPr lang="ru-RU" dirty="0"/>
          </a:p>
        </p:txBody>
      </p:sp>
      <p:pic>
        <p:nvPicPr>
          <p:cNvPr id="4" name="Рисунок 3" descr="4006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734" y="2007686"/>
            <a:ext cx="73448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лиурета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17033"/>
            <a:ext cx="3536591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05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основе синтеза т. наз.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безизоцианатных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полиуретанов лежат нетрадиционные р-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уретанообразования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Напр.,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полиоксипро-пиленгидроксиуретаны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получают из олигомеров пропилен-оксида, содержащих концевые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циклокарбонатные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группы (мол. м. 800-2000),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алифатич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диаминов:</a:t>
            </a:r>
          </a:p>
          <a:p>
            <a:endParaRPr lang="ru-RU" dirty="0"/>
          </a:p>
        </p:txBody>
      </p:sp>
      <p:pic>
        <p:nvPicPr>
          <p:cNvPr id="4" name="Рисунок 3" descr="4006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8035011" cy="385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4150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</TotalTime>
  <Words>1015</Words>
  <Application>Microsoft Office PowerPoint</Application>
  <PresentationFormat>Экран (4:3)</PresentationFormat>
  <Paragraphs>77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ПРОИЗВОДСТВО НА ОСНОВЕ ПОЛИУРЕТАНА 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Образование полиуретанового полимера путём реакции между диизоцианатом и полиолом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 на основе полиуретана</dc:title>
  <dc:creator>А</dc:creator>
  <cp:lastModifiedBy>Гани</cp:lastModifiedBy>
  <cp:revision>48</cp:revision>
  <dcterms:created xsi:type="dcterms:W3CDTF">2011-04-27T16:25:41Z</dcterms:created>
  <dcterms:modified xsi:type="dcterms:W3CDTF">2012-04-20T05:16:29Z</dcterms:modified>
</cp:coreProperties>
</file>